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32"/>
  </p:notesMasterIdLst>
  <p:handoutMasterIdLst>
    <p:handoutMasterId r:id="rId33"/>
  </p:handoutMasterIdLst>
  <p:sldIdLst>
    <p:sldId id="266" r:id="rId2"/>
    <p:sldId id="257" r:id="rId3"/>
    <p:sldId id="295" r:id="rId4"/>
    <p:sldId id="293" r:id="rId5"/>
    <p:sldId id="258" r:id="rId6"/>
    <p:sldId id="276" r:id="rId7"/>
    <p:sldId id="277" r:id="rId8"/>
    <p:sldId id="278" r:id="rId9"/>
    <p:sldId id="262" r:id="rId10"/>
    <p:sldId id="279" r:id="rId11"/>
    <p:sldId id="264" r:id="rId12"/>
    <p:sldId id="265" r:id="rId13"/>
    <p:sldId id="280" r:id="rId14"/>
    <p:sldId id="267" r:id="rId15"/>
    <p:sldId id="268" r:id="rId16"/>
    <p:sldId id="269" r:id="rId17"/>
    <p:sldId id="270" r:id="rId18"/>
    <p:sldId id="271" r:id="rId19"/>
    <p:sldId id="272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6" r:id="rId30"/>
    <p:sldId id="290" r:id="rId31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0E3563-C2AF-044A-8D9B-13463D2643B3}">
          <p14:sldIdLst>
            <p14:sldId id="266"/>
            <p14:sldId id="257"/>
            <p14:sldId id="295"/>
            <p14:sldId id="293"/>
            <p14:sldId id="258"/>
            <p14:sldId id="276"/>
            <p14:sldId id="277"/>
            <p14:sldId id="278"/>
            <p14:sldId id="262"/>
            <p14:sldId id="279"/>
            <p14:sldId id="264"/>
            <p14:sldId id="265"/>
            <p14:sldId id="280"/>
            <p14:sldId id="267"/>
            <p14:sldId id="268"/>
            <p14:sldId id="269"/>
            <p14:sldId id="270"/>
            <p14:sldId id="271"/>
            <p14:sldId id="272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6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102"/>
    <a:srgbClr val="EEEEEE"/>
    <a:srgbClr val="D95E00"/>
    <a:srgbClr val="E56618"/>
    <a:srgbClr val="EF6F2A"/>
    <a:srgbClr val="686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05" autoAdjust="0"/>
    <p:restoredTop sz="89443"/>
  </p:normalViewPr>
  <p:slideViewPr>
    <p:cSldViewPr snapToGrid="0" snapToObjects="1">
      <p:cViewPr varScale="1">
        <p:scale>
          <a:sx n="106" d="100"/>
          <a:sy n="106" d="100"/>
        </p:scale>
        <p:origin x="1016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962"/>
    </p:cViewPr>
  </p:sorterViewPr>
  <p:notesViewPr>
    <p:cSldViewPr snapToGrid="0" snapToObjects="1">
      <p:cViewPr varScale="1">
        <p:scale>
          <a:sx n="106" d="100"/>
          <a:sy n="106" d="100"/>
        </p:scale>
        <p:origin x="43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333BD0-7962-B04A-8E72-AD5168F63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B94C6-1659-0D42-8942-DAD6793A0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C6931-D0F6-AB40-9D7F-95567148A5C2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64BEA-E2E4-BF48-8CF7-45787CAA5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9BBDE-4EF8-F14C-8AE0-73BF9B0C33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64436-003E-284C-9347-5BCE37456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3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18F2-6801-5147-A332-A6E1C7D69D18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F60EF-C37D-4D44-90AD-6140AB57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4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8ce27f72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8ce27f72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8ce27f723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8ce27f723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8ce27f723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8ce27f723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8ce27f72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8ce27f723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8ce27f723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8ce27f723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b8f9f4578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b8f9f4578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21be16503_9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21be16503_9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21be16503_2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21be16503_2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8ce27f723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8ce27f723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8ce27f723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8ce27f723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937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8ce27f72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8ce27f723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8f9f4578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b8f9f4578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8ce27f723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8ce27f723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8f9f4578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b8f9f4578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8ce27f72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8ce27f72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21be16503_2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921be16503_2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a7051dc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a7051dc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8ce27f72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8ce27f72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8ce27f723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8ce27f723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8ce27f72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8ce27f72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8ce27f72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8ce27f72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8ce27f723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8ce27f723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8ce27f72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8ce27f72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21be16503_9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21be16503_9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54E96-0661-A24A-B9CE-69C7233CBE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51832" y="-89532"/>
            <a:ext cx="12867061" cy="855991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D9D4D-26CF-1B40-9449-C3AAAE20A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6053" y="1989626"/>
            <a:ext cx="10151755" cy="4767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B2897DA-66AE-A946-A7E1-121C04B15F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6053" y="2477257"/>
            <a:ext cx="7724036" cy="399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225A074-EFE6-D641-B858-30CD05225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76E4-ABDA-F340-8D30-F24D2053C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6053" y="375845"/>
            <a:ext cx="10151755" cy="1586752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8CCE-D8EA-A644-A10B-D4B2503A85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85722" y="145901"/>
            <a:ext cx="585080" cy="2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5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87F5F2-501C-424A-9865-0DE5CE4A1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086" y="987157"/>
            <a:ext cx="3607765" cy="45228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Main Header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7BE32-0205-E84F-BDBB-EF6467178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F031-AF81-DC40-9A1C-C60C9367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</p:spPr>
        <p:txBody>
          <a:bodyPr/>
          <a:lstStyle>
            <a:lvl1pPr marL="304792" indent="-296326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667"/>
            </a:lvl1pPr>
            <a:lvl2pPr marL="535504" indent="-230712">
              <a:buClr>
                <a:srgbClr val="E46102"/>
              </a:buClr>
              <a:buSzPct val="100000"/>
              <a:buFont typeface="Arial" panose="020B0604020202020204" pitchFamily="34" charset="0"/>
              <a:buChar char="•"/>
              <a:tabLst/>
              <a:defRPr sz="2400"/>
            </a:lvl2pPr>
            <a:lvl3pPr marL="840296" indent="-23071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133"/>
            </a:lvl3pPr>
            <a:lvl4pPr marL="1073124" indent="-232828">
              <a:buClr>
                <a:srgbClr val="D95E00"/>
              </a:buClr>
              <a:buFont typeface="System Font Regular"/>
              <a:buChar char="&gt;"/>
              <a:tabLst/>
              <a:defRPr sz="1867"/>
            </a:lvl4pPr>
            <a:lvl5pPr marL="1301717" indent="-228594">
              <a:buClr>
                <a:srgbClr val="D95E00"/>
              </a:buClr>
              <a:buFont typeface="Wingdings" pitchFamily="2" charset="2"/>
              <a:buChar char="§"/>
              <a:tabLst/>
              <a:defRPr sz="1600"/>
            </a:lvl5pPr>
            <a:lvl6pPr marL="1295368" indent="0">
              <a:buClr>
                <a:srgbClr val="D95E00"/>
              </a:buClr>
              <a:buFont typeface="System Font Regular"/>
              <a:buNone/>
              <a:tabLst/>
              <a:defRPr sz="1467"/>
            </a:lvl6pPr>
            <a:lvl7pPr marL="1526078" indent="0">
              <a:buClr>
                <a:srgbClr val="D95E00"/>
              </a:buClr>
              <a:buFont typeface="Wingdings" pitchFamily="2" charset="2"/>
              <a:buNone/>
              <a:tabLst/>
              <a:defRPr sz="1333"/>
            </a:lvl7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sub-sub-bullet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56AB1-AAB5-DD41-A548-FB33E6E9490C}"/>
              </a:ext>
            </a:extLst>
          </p:cNvPr>
          <p:cNvCxnSpPr/>
          <p:nvPr userDrawn="1"/>
        </p:nvCxnSpPr>
        <p:spPr>
          <a:xfrm>
            <a:off x="272085" y="512494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BF8741-1247-824C-927C-EC3E8FDB5013}"/>
              </a:ext>
            </a:extLst>
          </p:cNvPr>
          <p:cNvCxnSpPr/>
          <p:nvPr userDrawn="1"/>
        </p:nvCxnSpPr>
        <p:spPr>
          <a:xfrm>
            <a:off x="3376635" y="512494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22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A3470E-8125-0E4C-8D9E-AE498C694D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2085" y="958452"/>
            <a:ext cx="11589952" cy="6963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6909BC-83A5-ED42-AE34-D78DAEC3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3200" b="1"/>
            </a:lvl1pPr>
            <a:lvl2pPr marL="609585" indent="-304792"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/>
            </a:lvl2pPr>
            <a:lvl3pPr marL="914377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/>
            </a:lvl3pPr>
            <a:lvl4pPr marL="1221287" indent="-306910">
              <a:buClr>
                <a:srgbClr val="D95E00"/>
              </a:buClr>
              <a:buFont typeface="System Font Regular"/>
              <a:buChar char="&gt;"/>
              <a:tabLst/>
              <a:defRPr sz="2133"/>
            </a:lvl4pPr>
            <a:lvl5pPr marL="1526079" indent="-304792">
              <a:buClr>
                <a:srgbClr val="D95E00"/>
              </a:buClr>
              <a:buFont typeface="Wingdings" pitchFamily="2" charset="2"/>
              <a:buChar char="§"/>
              <a:tabLst/>
              <a:defRPr sz="1867"/>
            </a:lvl5pPr>
            <a:lvl6pPr marL="1756789" indent="-230712">
              <a:buClr>
                <a:srgbClr val="D95E00"/>
              </a:buClr>
              <a:buFont typeface="System Font Regular"/>
              <a:buChar char="&gt;"/>
              <a:tabLst/>
              <a:defRPr sz="1600"/>
            </a:lvl6pPr>
            <a:lvl7pPr marL="1904952" indent="-148163">
              <a:buClr>
                <a:srgbClr val="D95E00"/>
              </a:buClr>
              <a:buFont typeface="Wingdings" pitchFamily="2" charset="2"/>
              <a:buChar char="§"/>
              <a:tabLst/>
              <a:defRPr sz="1333"/>
            </a:lvl7pPr>
            <a:lvl8pPr marL="2061582" indent="-156629">
              <a:buClr>
                <a:srgbClr val="D95E00"/>
              </a:buClr>
              <a:buFont typeface="System Font Regular"/>
              <a:buChar char="&gt;"/>
              <a:tabLst/>
              <a:defRPr sz="1200"/>
            </a:lvl8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 bullet</a:t>
            </a:r>
          </a:p>
        </p:txBody>
      </p:sp>
    </p:spTree>
    <p:extLst>
      <p:ext uri="{BB962C8B-B14F-4D97-AF65-F5344CB8AC3E}">
        <p14:creationId xmlns:p14="http://schemas.microsoft.com/office/powerpoint/2010/main" val="429214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CF15DD-277E-394F-AFCE-926578BEF7F1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D8B4FE-5E61-2942-9F67-A4F6AD7FECA1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2AB3FC8-2388-7847-86DB-E5B5333EA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61379B3-CA22-7E42-8FE3-E2D09D7219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99849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EEE75-1C0C-DF43-8A1A-F55F70A0076A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3C26C-CF75-E04A-98EB-7AEC198CFEE8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0B3782-2422-A544-AEA8-0DA96AAE5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D44BC06C-7E1C-4845-973D-DCD63FB136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AA93BCA3-E265-CD4C-9883-62DC1D15F3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54127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70DBF-129D-BB48-BBFF-08F62952F603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8E4D-9595-E14C-8259-3EDBF9F54A84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CF2F8B1-9E2E-5040-B217-FCC725F96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AAA33EB-41E5-8B40-9670-C68F679A7D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584" y="862676"/>
            <a:ext cx="3471333" cy="795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Main Header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FBAF58-1BBE-824B-9BD9-DF65670E9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FC676F-AD0F-3045-85E2-F41B9DF0A6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257534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1FDB69-C179-3341-AEF3-D2B3896FB825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CA973-8475-EF41-8C88-BE7633966CF5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F7C01A-B350-7B45-A49E-C3717CC86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A099A8-CF8E-1C48-82A0-F6A6F7CC0F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3987800"/>
            <a:ext cx="11589952" cy="15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333" b="1"/>
            </a:lvl1pPr>
          </a:lstStyle>
          <a:p>
            <a:pPr lvl="0"/>
            <a:r>
              <a:rPr lang="en-US" dirty="0"/>
              <a:t>Click to add Transition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F3CD-3D17-914E-88EA-A50C55E23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5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7F9755-C0DA-B244-B730-B308E60924F8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FF2CB-58B7-5049-BADD-41D07A0154D8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524D-D7AF-4B4A-B485-6A922EDBF1D0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D73F756-E117-EE4D-80F1-C25B8572F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085" y="4258733"/>
            <a:ext cx="11589952" cy="1253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79EB260-1A7B-174A-AA51-12AAD061D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DA26-0ACE-9A47-99A2-05436A5D8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Title and Content 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609600" y="900113"/>
            <a:ext cx="10972800" cy="1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585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917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8754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8339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697867" y="2030300"/>
            <a:ext cx="10972800" cy="31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9457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9347200" y="92011"/>
            <a:ext cx="2844800" cy="6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846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145F7-0212-424C-84CF-3AAA37DF7A2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6F6C9-18D5-3341-8495-872E5DE457C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0" r:id="rId2"/>
    <p:sldLayoutId id="2147483650" r:id="rId3"/>
    <p:sldLayoutId id="2147483663" r:id="rId4"/>
    <p:sldLayoutId id="2147483652" r:id="rId5"/>
    <p:sldLayoutId id="2147483656" r:id="rId6"/>
    <p:sldLayoutId id="2147483662" r:id="rId7"/>
    <p:sldLayoutId id="2147483661" r:id="rId8"/>
    <p:sldLayoutId id="2147483667" r:id="rId9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forsec/RIT-DSCI-633-FD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iforsec/RIT-DSCI-633-FDS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3">
            <a:extLst>
              <a:ext uri="{FF2B5EF4-FFF2-40B4-BE49-F238E27FC236}">
                <a16:creationId xmlns:a16="http://schemas.microsoft.com/office/drawing/2014/main" id="{2D503CB0-78D2-4783-AD9B-510CB43B27AF}"/>
              </a:ext>
            </a:extLst>
          </p:cNvPr>
          <p:cNvSpPr txBox="1">
            <a:spLocks/>
          </p:cNvSpPr>
          <p:nvPr/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Foundations of </a:t>
            </a:r>
            <a:br>
              <a:rPr lang="en-US" dirty="0"/>
            </a:br>
            <a:r>
              <a:rPr lang="en-US" dirty="0"/>
              <a:t>Data Science &amp; Analytics</a:t>
            </a:r>
            <a:br>
              <a:rPr lang="en-US" dirty="0"/>
            </a:br>
            <a:r>
              <a:rPr lang="en-US" sz="3200" dirty="0"/>
              <a:t>(DSCI 633, Fall 2022)</a:t>
            </a:r>
            <a:endParaRPr lang="en-US" dirty="0"/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85A67DF5-AEA5-4281-AB91-885E498C45EE}"/>
              </a:ext>
            </a:extLst>
          </p:cNvPr>
          <p:cNvSpPr txBox="1">
            <a:spLocks/>
          </p:cNvSpPr>
          <p:nvPr/>
        </p:nvSpPr>
        <p:spPr>
          <a:xfrm>
            <a:off x="415600" y="4971137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Nidhi Rastogi</a:t>
            </a:r>
          </a:p>
          <a:p>
            <a:pPr marL="0" indent="0" algn="ctr">
              <a:buNone/>
            </a:pPr>
            <a:r>
              <a:rPr lang="en-US" sz="2800" dirty="0"/>
              <a:t>Assistant Professor, GCCIS</a:t>
            </a:r>
          </a:p>
          <a:p>
            <a:pPr marL="0" indent="0" algn="ctr">
              <a:buNone/>
            </a:pPr>
            <a:r>
              <a:rPr lang="en-US" sz="2800" dirty="0"/>
              <a:t>Rochester Institute of Technology</a:t>
            </a:r>
          </a:p>
          <a:p>
            <a:pPr marL="0" indent="0" algn="ctr">
              <a:buNone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August 25, 2022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79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609600" y="900100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Tasks</a:t>
            </a:r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207" y="900101"/>
            <a:ext cx="8586612" cy="5403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9D7A18-AA56-4DFC-9E03-F107B7E82F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609600" y="665633"/>
            <a:ext cx="112196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 (supervised learning)</a:t>
            </a: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6331400" y="1936600"/>
            <a:ext cx="58608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Dependent Variable (Output)</a:t>
            </a:r>
            <a:endParaRPr dirty="0"/>
          </a:p>
        </p:txBody>
      </p:sp>
      <p:sp>
        <p:nvSpPr>
          <p:cNvPr id="157" name="Google Shape;157;p21"/>
          <p:cNvSpPr txBox="1"/>
          <p:nvPr/>
        </p:nvSpPr>
        <p:spPr>
          <a:xfrm>
            <a:off x="438333" y="1936600"/>
            <a:ext cx="57216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800" b="1" dirty="0"/>
              <a:t>Independent Variable (Input)</a:t>
            </a:r>
            <a:endParaRPr sz="3200" b="1" dirty="0"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533" y="2747167"/>
            <a:ext cx="1693104" cy="95236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7089133" y="2919367"/>
            <a:ext cx="40048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Cat</a:t>
            </a:r>
            <a:endParaRPr sz="3200"/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2787" y="3902100"/>
            <a:ext cx="1602607" cy="10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7089133" y="4138567"/>
            <a:ext cx="40048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Dog</a:t>
            </a:r>
            <a:endParaRPr sz="3200"/>
          </a:p>
        </p:txBody>
      </p:sp>
      <p:sp>
        <p:nvSpPr>
          <p:cNvPr id="162" name="Google Shape;162;p21"/>
          <p:cNvSpPr txBox="1"/>
          <p:nvPr/>
        </p:nvSpPr>
        <p:spPr>
          <a:xfrm>
            <a:off x="163933" y="3527367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Train:</a:t>
            </a:r>
            <a:endParaRPr sz="3200" b="1"/>
          </a:p>
        </p:txBody>
      </p:sp>
      <p:sp>
        <p:nvSpPr>
          <p:cNvPr id="163" name="Google Shape;163;p21"/>
          <p:cNvSpPr txBox="1"/>
          <p:nvPr/>
        </p:nvSpPr>
        <p:spPr>
          <a:xfrm>
            <a:off x="252433" y="5516767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Predict:</a:t>
            </a:r>
            <a:endParaRPr sz="3200" b="1"/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4405" y="5286567"/>
            <a:ext cx="1899376" cy="106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/>
        </p:nvSpPr>
        <p:spPr>
          <a:xfrm>
            <a:off x="7089133" y="5516767"/>
            <a:ext cx="40048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?</a:t>
            </a:r>
            <a:endParaRPr sz="3200"/>
          </a:p>
        </p:txBody>
      </p:sp>
      <p:cxnSp>
        <p:nvCxnSpPr>
          <p:cNvPr id="166" name="Google Shape;166;p21"/>
          <p:cNvCxnSpPr>
            <a:endCxn id="159" idx="1"/>
          </p:cNvCxnSpPr>
          <p:nvPr/>
        </p:nvCxnSpPr>
        <p:spPr>
          <a:xfrm rot="10800000" flipH="1">
            <a:off x="5129133" y="3223367"/>
            <a:ext cx="19600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7" name="Google Shape;167;p21"/>
          <p:cNvCxnSpPr>
            <a:endCxn id="161" idx="1"/>
          </p:cNvCxnSpPr>
          <p:nvPr/>
        </p:nvCxnSpPr>
        <p:spPr>
          <a:xfrm>
            <a:off x="5178333" y="4442567"/>
            <a:ext cx="1910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8" name="Google Shape;168;p21"/>
          <p:cNvCxnSpPr>
            <a:endCxn id="165" idx="1"/>
          </p:cNvCxnSpPr>
          <p:nvPr/>
        </p:nvCxnSpPr>
        <p:spPr>
          <a:xfrm rot="10800000" flipH="1">
            <a:off x="5260333" y="5820767"/>
            <a:ext cx="1828800" cy="1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</a:t>
            </a:r>
            <a:endParaRPr/>
          </a:p>
        </p:txBody>
      </p:sp>
      <p:sp>
        <p:nvSpPr>
          <p:cNvPr id="174" name="Google Shape;174;p22"/>
          <p:cNvSpPr txBox="1"/>
          <p:nvPr/>
        </p:nvSpPr>
        <p:spPr>
          <a:xfrm>
            <a:off x="1752767" y="2910733"/>
            <a:ext cx="3209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Classification</a:t>
            </a:r>
            <a:r>
              <a:rPr lang="en" sz="3200"/>
              <a:t>:</a:t>
            </a:r>
            <a:endParaRPr sz="3200"/>
          </a:p>
          <a:p>
            <a:endParaRPr sz="3200"/>
          </a:p>
          <a:p>
            <a:r>
              <a:rPr lang="en" sz="3200" b="1"/>
              <a:t>Regression</a:t>
            </a:r>
            <a:r>
              <a:rPr lang="en" sz="3200"/>
              <a:t>: </a:t>
            </a:r>
            <a:endParaRPr sz="3200"/>
          </a:p>
        </p:txBody>
      </p:sp>
      <p:sp>
        <p:nvSpPr>
          <p:cNvPr id="175" name="Google Shape;175;p22"/>
          <p:cNvSpPr txBox="1"/>
          <p:nvPr/>
        </p:nvSpPr>
        <p:spPr>
          <a:xfrm>
            <a:off x="5308767" y="2910733"/>
            <a:ext cx="59108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Classes / Categories</a:t>
            </a:r>
            <a:endParaRPr sz="3200"/>
          </a:p>
          <a:p>
            <a:endParaRPr sz="3200"/>
          </a:p>
          <a:p>
            <a:pPr>
              <a:buClr>
                <a:schemeClr val="dk1"/>
              </a:buClr>
              <a:buSzPts val="1100"/>
            </a:pPr>
            <a:r>
              <a:rPr lang="en" sz="3200">
                <a:solidFill>
                  <a:schemeClr val="dk1"/>
                </a:solidFill>
              </a:rPr>
              <a:t>Continuous Numbers</a:t>
            </a:r>
            <a:endParaRPr sz="3200"/>
          </a:p>
        </p:txBody>
      </p:sp>
      <p:sp>
        <p:nvSpPr>
          <p:cNvPr id="176" name="Google Shape;176;p22"/>
          <p:cNvSpPr txBox="1"/>
          <p:nvPr/>
        </p:nvSpPr>
        <p:spPr>
          <a:xfrm>
            <a:off x="6479533" y="1936600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Output</a:t>
            </a:r>
            <a:endParaRPr sz="3200" b="1"/>
          </a:p>
        </p:txBody>
      </p:sp>
      <p:cxnSp>
        <p:nvCxnSpPr>
          <p:cNvPr id="177" name="Google Shape;177;p22"/>
          <p:cNvCxnSpPr/>
          <p:nvPr/>
        </p:nvCxnSpPr>
        <p:spPr>
          <a:xfrm>
            <a:off x="1816700" y="2745900"/>
            <a:ext cx="773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2"/>
          <p:cNvCxnSpPr/>
          <p:nvPr/>
        </p:nvCxnSpPr>
        <p:spPr>
          <a:xfrm>
            <a:off x="5046348" y="2139648"/>
            <a:ext cx="0" cy="292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Modeling: Classification</a:t>
            </a:r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867" y="2764873"/>
            <a:ext cx="4399071" cy="24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/>
          <p:nvPr/>
        </p:nvSpPr>
        <p:spPr>
          <a:xfrm>
            <a:off x="60960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186" name="Google Shape;186;p23"/>
          <p:cNvSpPr txBox="1"/>
          <p:nvPr/>
        </p:nvSpPr>
        <p:spPr>
          <a:xfrm>
            <a:off x="9244933" y="2462633"/>
            <a:ext cx="2180000" cy="33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Cat</a:t>
            </a:r>
            <a:endParaRPr sz="3200" b="1"/>
          </a:p>
          <a:p>
            <a:r>
              <a:rPr lang="en" sz="3200" b="1"/>
              <a:t>Dog</a:t>
            </a:r>
            <a:endParaRPr sz="3200" b="1"/>
          </a:p>
          <a:p>
            <a:r>
              <a:rPr lang="en" sz="3200" b="1"/>
              <a:t>Bird</a:t>
            </a:r>
            <a:endParaRPr sz="3200" b="1"/>
          </a:p>
          <a:p>
            <a:r>
              <a:rPr lang="en" sz="3200" b="1"/>
              <a:t>Pig</a:t>
            </a:r>
            <a:endParaRPr sz="3200" b="1"/>
          </a:p>
          <a:p>
            <a:r>
              <a:rPr lang="en" sz="3200" b="1"/>
              <a:t>Lion</a:t>
            </a:r>
            <a:endParaRPr sz="3200" b="1"/>
          </a:p>
          <a:p>
            <a:r>
              <a:rPr lang="en" sz="3200" b="1"/>
              <a:t>...</a:t>
            </a:r>
            <a:endParaRPr sz="3200" b="1"/>
          </a:p>
        </p:txBody>
      </p:sp>
      <p:sp>
        <p:nvSpPr>
          <p:cNvPr id="187" name="Google Shape;187;p23"/>
          <p:cNvSpPr txBox="1"/>
          <p:nvPr/>
        </p:nvSpPr>
        <p:spPr>
          <a:xfrm>
            <a:off x="1252867" y="1734033"/>
            <a:ext cx="5627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Image Classification</a:t>
            </a:r>
            <a:endParaRPr sz="32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Modeling: Classification</a:t>
            </a:r>
            <a:endParaRPr/>
          </a:p>
        </p:txBody>
      </p:sp>
      <p:sp>
        <p:nvSpPr>
          <p:cNvPr id="193" name="Google Shape;193;p24"/>
          <p:cNvSpPr/>
          <p:nvPr/>
        </p:nvSpPr>
        <p:spPr>
          <a:xfrm>
            <a:off x="60960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194" name="Google Shape;194;p24"/>
          <p:cNvSpPr txBox="1"/>
          <p:nvPr/>
        </p:nvSpPr>
        <p:spPr>
          <a:xfrm>
            <a:off x="9224733" y="2785600"/>
            <a:ext cx="2180000" cy="2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Positive</a:t>
            </a:r>
            <a:endParaRPr sz="3200" b="1"/>
          </a:p>
          <a:p>
            <a:endParaRPr sz="3200" b="1"/>
          </a:p>
          <a:p>
            <a:r>
              <a:rPr lang="en" sz="3200" b="1"/>
              <a:t>Neutral</a:t>
            </a:r>
            <a:endParaRPr sz="3200" b="1"/>
          </a:p>
          <a:p>
            <a:endParaRPr sz="3200" b="1"/>
          </a:p>
          <a:p>
            <a:r>
              <a:rPr lang="en" sz="3200" b="1"/>
              <a:t>Negative</a:t>
            </a:r>
            <a:endParaRPr sz="3200" b="1"/>
          </a:p>
        </p:txBody>
      </p:sp>
      <p:sp>
        <p:nvSpPr>
          <p:cNvPr id="195" name="Google Shape;195;p24"/>
          <p:cNvSpPr txBox="1"/>
          <p:nvPr/>
        </p:nvSpPr>
        <p:spPr>
          <a:xfrm>
            <a:off x="1394133" y="2593033"/>
            <a:ext cx="3753200" cy="2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You have been working on this for months. </a:t>
            </a:r>
            <a:endParaRPr sz="3200" b="1"/>
          </a:p>
          <a:p>
            <a:r>
              <a:rPr lang="en" sz="3200" b="1"/>
              <a:t>I need to see your results, now!</a:t>
            </a:r>
            <a:endParaRPr sz="3200" b="1"/>
          </a:p>
        </p:txBody>
      </p:sp>
      <p:sp>
        <p:nvSpPr>
          <p:cNvPr id="196" name="Google Shape;196;p24"/>
          <p:cNvSpPr txBox="1"/>
          <p:nvPr/>
        </p:nvSpPr>
        <p:spPr>
          <a:xfrm>
            <a:off x="1252867" y="1734033"/>
            <a:ext cx="5627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Sentiment Analysis (NLP)</a:t>
            </a:r>
            <a:endParaRPr sz="32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Modeling: Regression</a:t>
            </a:r>
            <a:endParaRPr/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33" y="2350885"/>
            <a:ext cx="6176435" cy="34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/>
          <p:nvPr/>
        </p:nvSpPr>
        <p:spPr>
          <a:xfrm>
            <a:off x="60960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04" name="Google Shape;204;p25"/>
          <p:cNvSpPr txBox="1"/>
          <p:nvPr/>
        </p:nvSpPr>
        <p:spPr>
          <a:xfrm>
            <a:off x="9224733" y="3229700"/>
            <a:ext cx="2180000" cy="20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 dirty="0"/>
              <a:t>DJIA and DJT for January?</a:t>
            </a:r>
            <a:endParaRPr sz="3200" b="1" dirty="0"/>
          </a:p>
        </p:txBody>
      </p:sp>
      <p:sp>
        <p:nvSpPr>
          <p:cNvPr id="205" name="Google Shape;205;p25"/>
          <p:cNvSpPr txBox="1"/>
          <p:nvPr/>
        </p:nvSpPr>
        <p:spPr>
          <a:xfrm>
            <a:off x="1228367" y="1648300"/>
            <a:ext cx="5627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Time Series Analysis</a:t>
            </a:r>
            <a:endParaRPr sz="32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Modeling: Regression</a:t>
            </a:r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62992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12" name="Google Shape;212;p26"/>
          <p:cNvSpPr txBox="1"/>
          <p:nvPr/>
        </p:nvSpPr>
        <p:spPr>
          <a:xfrm>
            <a:off x="9224733" y="3026500"/>
            <a:ext cx="2624000" cy="20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Score in Foundation of Data Science </a:t>
            </a:r>
            <a:endParaRPr sz="3200" b="1"/>
          </a:p>
        </p:txBody>
      </p:sp>
      <p:graphicFrame>
        <p:nvGraphicFramePr>
          <p:cNvPr id="213" name="Google Shape;213;p26"/>
          <p:cNvGraphicFramePr/>
          <p:nvPr/>
        </p:nvGraphicFramePr>
        <p:xfrm>
          <a:off x="291000" y="2441051"/>
          <a:ext cx="5805000" cy="32297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98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4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69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ID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Name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Gender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GRE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Coding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Emily Wang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F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320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002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James Bond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320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4" name="Google Shape;214;p26"/>
          <p:cNvSpPr/>
          <p:nvPr/>
        </p:nvSpPr>
        <p:spPr>
          <a:xfrm>
            <a:off x="2286000" y="2246923"/>
            <a:ext cx="1354400" cy="361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15" name="Google Shape;215;p26"/>
          <p:cNvSpPr txBox="1"/>
          <p:nvPr/>
        </p:nvSpPr>
        <p:spPr>
          <a:xfrm>
            <a:off x="6829000" y="2441067"/>
            <a:ext cx="1564400" cy="1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CC0000"/>
                </a:solidFill>
              </a:rPr>
              <a:t>Bias</a:t>
            </a:r>
            <a:endParaRPr sz="4800">
              <a:solidFill>
                <a:srgbClr val="CC0000"/>
              </a:solidFill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6235400" y="2441067"/>
            <a:ext cx="3471600" cy="1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CC0000"/>
                </a:solidFill>
              </a:rPr>
              <a:t>Problem?</a:t>
            </a:r>
            <a:endParaRPr sz="4800" dirty="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>
            <a:spLocks noGrp="1"/>
          </p:cNvSpPr>
          <p:nvPr>
            <p:ph type="title"/>
          </p:nvPr>
        </p:nvSpPr>
        <p:spPr>
          <a:xfrm>
            <a:off x="609600" y="900100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Tasks</a:t>
            </a:r>
            <a:endParaRPr/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794" y="900101"/>
            <a:ext cx="8586612" cy="5403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A684C6-99F3-4916-AF4D-302AD088087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Clustering (unsupervised learning)</a:t>
            </a:r>
            <a:endParaRPr/>
          </a:p>
        </p:txBody>
      </p:sp>
      <p:sp>
        <p:nvSpPr>
          <p:cNvPr id="228" name="Google Shape;228;p28"/>
          <p:cNvSpPr txBox="1"/>
          <p:nvPr/>
        </p:nvSpPr>
        <p:spPr>
          <a:xfrm>
            <a:off x="3726000" y="1507267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Independent Variable</a:t>
            </a:r>
            <a:endParaRPr sz="3200" b="1"/>
          </a:p>
        </p:txBody>
      </p:sp>
      <p:pic>
        <p:nvPicPr>
          <p:cNvPr id="229" name="Google Shape;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133" y="2645567"/>
            <a:ext cx="1693104" cy="952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387" y="3800500"/>
            <a:ext cx="1602607" cy="10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0005" y="5184967"/>
            <a:ext cx="1899376" cy="106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4175" y="5052964"/>
            <a:ext cx="1602600" cy="120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9071" y="3734507"/>
            <a:ext cx="1608784" cy="1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9687" y="2543973"/>
            <a:ext cx="1787552" cy="120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28"/>
          <p:cNvGrpSpPr/>
          <p:nvPr/>
        </p:nvGrpSpPr>
        <p:grpSpPr>
          <a:xfrm>
            <a:off x="3965667" y="2310634"/>
            <a:ext cx="4604800" cy="2671033"/>
            <a:chOff x="2974250" y="1732975"/>
            <a:chExt cx="3453600" cy="2003275"/>
          </a:xfrm>
        </p:grpSpPr>
        <p:cxnSp>
          <p:nvCxnSpPr>
            <p:cNvPr id="236" name="Google Shape;236;p28"/>
            <p:cNvCxnSpPr/>
            <p:nvPr/>
          </p:nvCxnSpPr>
          <p:spPr>
            <a:xfrm>
              <a:off x="2974250" y="1745225"/>
              <a:ext cx="3453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28"/>
            <p:cNvCxnSpPr/>
            <p:nvPr/>
          </p:nvCxnSpPr>
          <p:spPr>
            <a:xfrm rot="10800000">
              <a:off x="6415550" y="1745150"/>
              <a:ext cx="0" cy="199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28"/>
            <p:cNvCxnSpPr/>
            <p:nvPr/>
          </p:nvCxnSpPr>
          <p:spPr>
            <a:xfrm rot="10800000">
              <a:off x="2974250" y="1732975"/>
              <a:ext cx="0" cy="1081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28"/>
            <p:cNvCxnSpPr/>
            <p:nvPr/>
          </p:nvCxnSpPr>
          <p:spPr>
            <a:xfrm rot="10800000">
              <a:off x="2986425" y="2802175"/>
              <a:ext cx="1671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28"/>
            <p:cNvCxnSpPr/>
            <p:nvPr/>
          </p:nvCxnSpPr>
          <p:spPr>
            <a:xfrm>
              <a:off x="4645750" y="2802200"/>
              <a:ext cx="0" cy="9219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28"/>
            <p:cNvCxnSpPr/>
            <p:nvPr/>
          </p:nvCxnSpPr>
          <p:spPr>
            <a:xfrm>
              <a:off x="4645750" y="3711675"/>
              <a:ext cx="17820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D82AB9-B815-4D36-827F-3C28B113C0E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Clustering (unsupervised learning)</a:t>
            </a:r>
            <a:endParaRPr/>
          </a:p>
        </p:txBody>
      </p:sp>
      <p:sp>
        <p:nvSpPr>
          <p:cNvPr id="247" name="Google Shape;247;p29"/>
          <p:cNvSpPr txBox="1"/>
          <p:nvPr/>
        </p:nvSpPr>
        <p:spPr>
          <a:xfrm>
            <a:off x="3726000" y="1507267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Independent Variable</a:t>
            </a:r>
            <a:endParaRPr sz="3200" b="1"/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133" y="2645567"/>
            <a:ext cx="1693104" cy="952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387" y="3800500"/>
            <a:ext cx="1602607" cy="10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0005" y="5184967"/>
            <a:ext cx="1899376" cy="106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4175" y="5052964"/>
            <a:ext cx="1602600" cy="120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9071" y="3734507"/>
            <a:ext cx="1608784" cy="1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9687" y="2543973"/>
            <a:ext cx="1787552" cy="1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/>
          <p:nvPr/>
        </p:nvSpPr>
        <p:spPr>
          <a:xfrm>
            <a:off x="3588767" y="3719867"/>
            <a:ext cx="5407600" cy="1333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FAF5FE-94CA-4EAB-A0D7-B59231C7987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400" b="1" dirty="0"/>
              <a:t>Instructor Introduction</a:t>
            </a:r>
            <a:endParaRPr sz="4400" b="1" dirty="0"/>
          </a:p>
        </p:txBody>
      </p:sp>
      <p:sp>
        <p:nvSpPr>
          <p:cNvPr id="96" name="Google Shape;96;p14"/>
          <p:cNvSpPr txBox="1"/>
          <p:nvPr/>
        </p:nvSpPr>
        <p:spPr>
          <a:xfrm>
            <a:off x="591671" y="1749025"/>
            <a:ext cx="1066800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Ph.D. in Computer Science, Rensselaer Polytechnic Institute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M.S. in Computer Science, University of Cincinnati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B.I.T. , Delhi University, India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Worked at GE Global Research, Verizon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Interned at Yahoo, IBM Zurich, BBN Raytheon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endParaRPr lang="en-US" dirty="0"/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Research Interests - Machine learning, Graphs, Security, Autonomous Vehicles, Large distributed networks…			</a:t>
            </a:r>
            <a:endParaRPr dirty="0"/>
          </a:p>
          <a:p>
            <a:endParaRPr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Clustering (objectives)</a:t>
            </a:r>
            <a:endParaRPr/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801" y="1507414"/>
            <a:ext cx="9174399" cy="47175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55F2A5-E77D-41CC-9158-6E22D321A4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Clustering (applications)</a:t>
            </a:r>
            <a:endParaRPr/>
          </a:p>
        </p:txBody>
      </p:sp>
      <p:sp>
        <p:nvSpPr>
          <p:cNvPr id="266" name="Google Shape;266;p31"/>
          <p:cNvSpPr/>
          <p:nvPr/>
        </p:nvSpPr>
        <p:spPr>
          <a:xfrm>
            <a:off x="62992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graphicFrame>
        <p:nvGraphicFramePr>
          <p:cNvPr id="267" name="Google Shape;267;p31"/>
          <p:cNvGraphicFramePr/>
          <p:nvPr/>
        </p:nvGraphicFramePr>
        <p:xfrm>
          <a:off x="291000" y="2441051"/>
          <a:ext cx="5518066" cy="32297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50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9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User ID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Titanic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Die Hard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Avatar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No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002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No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8" name="Google Shape;268;p31"/>
          <p:cNvSpPr txBox="1"/>
          <p:nvPr/>
        </p:nvSpPr>
        <p:spPr>
          <a:xfrm>
            <a:off x="9224733" y="3026500"/>
            <a:ext cx="2624000" cy="20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Groups of users that like similar movies </a:t>
            </a:r>
            <a:endParaRPr sz="3200" b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BC65A1-108D-4EC8-A99B-56F2155D5CF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/>
        </p:nvSpPr>
        <p:spPr>
          <a:xfrm>
            <a:off x="168033" y="2916433"/>
            <a:ext cx="40288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Area soccer players earn all-state selections.</a:t>
            </a:r>
            <a:endParaRPr sz="3200"/>
          </a:p>
        </p:txBody>
      </p:sp>
      <p:sp>
        <p:nvSpPr>
          <p:cNvPr id="274" name="Google Shape;274;p32"/>
          <p:cNvSpPr/>
          <p:nvPr/>
        </p:nvSpPr>
        <p:spPr>
          <a:xfrm>
            <a:off x="4046317" y="3349417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graphicFrame>
        <p:nvGraphicFramePr>
          <p:cNvPr id="275" name="Google Shape;275;p32"/>
          <p:cNvGraphicFramePr/>
          <p:nvPr/>
        </p:nvGraphicFramePr>
        <p:xfrm>
          <a:off x="6982933" y="2807067"/>
          <a:ext cx="5101599" cy="21531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63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6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3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Sports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Politics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News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Movie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0.4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0.18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0.4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0.02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6" name="Google Shape;276;p32"/>
          <p:cNvSpPr txBox="1"/>
          <p:nvPr/>
        </p:nvSpPr>
        <p:spPr>
          <a:xfrm>
            <a:off x="726267" y="1906833"/>
            <a:ext cx="5627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Topic Modeling</a:t>
            </a:r>
            <a:endParaRPr sz="3200" b="1"/>
          </a:p>
        </p:txBody>
      </p:sp>
      <p:sp>
        <p:nvSpPr>
          <p:cNvPr id="277" name="Google Shape;277;p32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Clustering (applications)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04541A-C29C-4302-BCB3-4CC0087ECA4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>
            <a:spLocks noGrp="1"/>
          </p:cNvSpPr>
          <p:nvPr>
            <p:ph type="title"/>
          </p:nvPr>
        </p:nvSpPr>
        <p:spPr>
          <a:xfrm>
            <a:off x="609600" y="900100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Tasks</a:t>
            </a:r>
            <a:endParaRPr/>
          </a:p>
        </p:txBody>
      </p:sp>
      <p:pic>
        <p:nvPicPr>
          <p:cNvPr id="283" name="Google Shape;2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794" y="900101"/>
            <a:ext cx="8586612" cy="5403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E40441-9983-4637-9CF1-B1142E2764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Association Rule Learning</a:t>
            </a:r>
            <a:endParaRPr/>
          </a:p>
        </p:txBody>
      </p:sp>
      <p:sp>
        <p:nvSpPr>
          <p:cNvPr id="289" name="Google Shape;289;p34"/>
          <p:cNvSpPr/>
          <p:nvPr/>
        </p:nvSpPr>
        <p:spPr>
          <a:xfrm>
            <a:off x="62992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graphicFrame>
        <p:nvGraphicFramePr>
          <p:cNvPr id="290" name="Google Shape;290;p34"/>
          <p:cNvGraphicFramePr/>
          <p:nvPr/>
        </p:nvGraphicFramePr>
        <p:xfrm>
          <a:off x="291000" y="2441051"/>
          <a:ext cx="5518066" cy="32297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50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9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User ID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Titanic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Die Hard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Avatar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002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No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1" name="Google Shape;291;p34"/>
          <p:cNvSpPr txBox="1"/>
          <p:nvPr/>
        </p:nvSpPr>
        <p:spPr>
          <a:xfrm>
            <a:off x="9224733" y="2823300"/>
            <a:ext cx="2624000" cy="20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People who watched Titanic will also watch Avatar</a:t>
            </a:r>
            <a:endParaRPr sz="3200" b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86AFE6-F015-4742-8D81-F2A72648B04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>
            <a:spLocks noGrp="1"/>
          </p:cNvSpPr>
          <p:nvPr>
            <p:ph type="title"/>
          </p:nvPr>
        </p:nvSpPr>
        <p:spPr>
          <a:xfrm>
            <a:off x="609600" y="900100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Tasks</a:t>
            </a:r>
            <a:endParaRPr/>
          </a:p>
        </p:txBody>
      </p:sp>
      <p:pic>
        <p:nvPicPr>
          <p:cNvPr id="297" name="Google Shape;2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794" y="900101"/>
            <a:ext cx="8586612" cy="5403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FA6E8D-42D1-4036-8E89-024255BD05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Anomaly Detection</a:t>
            </a:r>
            <a:endParaRPr/>
          </a:p>
        </p:txBody>
      </p:sp>
      <p:graphicFrame>
        <p:nvGraphicFramePr>
          <p:cNvPr id="303" name="Google Shape;303;p36"/>
          <p:cNvGraphicFramePr/>
          <p:nvPr/>
        </p:nvGraphicFramePr>
        <p:xfrm>
          <a:off x="428900" y="2538751"/>
          <a:ext cx="11334199" cy="29249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9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6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17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24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Purchase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11/03/2019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11/13/2019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11/23/2019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12/03/2019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12/04/2019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24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Titanic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Avatar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Die Hard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Aliens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Hunter </a:t>
                      </a:r>
                      <a:endParaRPr sz="24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X</a:t>
                      </a:r>
                      <a:endParaRPr sz="24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 Hunter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4" name="Google Shape;304;p36"/>
          <p:cNvSpPr/>
          <p:nvPr/>
        </p:nvSpPr>
        <p:spPr>
          <a:xfrm>
            <a:off x="9847400" y="2090600"/>
            <a:ext cx="2051600" cy="3692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B87508-4AF9-4584-9B8D-FC07B9EB683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>
            <a:spLocks noGrp="1"/>
          </p:cNvSpPr>
          <p:nvPr>
            <p:ph type="title"/>
          </p:nvPr>
        </p:nvSpPr>
        <p:spPr>
          <a:xfrm>
            <a:off x="609600" y="900100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Tasks</a:t>
            </a:r>
            <a:endParaRPr/>
          </a:p>
        </p:txBody>
      </p:sp>
      <p:pic>
        <p:nvPicPr>
          <p:cNvPr id="310" name="Google Shape;3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794" y="900101"/>
            <a:ext cx="8586612" cy="540303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7"/>
          <p:cNvSpPr txBox="1"/>
          <p:nvPr/>
        </p:nvSpPr>
        <p:spPr>
          <a:xfrm>
            <a:off x="304433" y="2446100"/>
            <a:ext cx="3202400" cy="31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buSzPts val="1800"/>
              <a:buChar char="●"/>
            </a:pPr>
            <a:r>
              <a:rPr lang="en"/>
              <a:t>Credit card fraud detection</a:t>
            </a:r>
            <a:endParaRPr/>
          </a:p>
          <a:p>
            <a:pPr marL="609585" indent="-457189">
              <a:buSzPts val="1800"/>
              <a:buChar char="●"/>
            </a:pPr>
            <a:r>
              <a:rPr lang="en"/>
              <a:t>Co-fail test cases</a:t>
            </a:r>
            <a:endParaRPr/>
          </a:p>
          <a:p>
            <a:pPr marL="609585" indent="-457189">
              <a:buSzPts val="1800"/>
              <a:buChar char="●"/>
            </a:pPr>
            <a:r>
              <a:rPr lang="en"/>
              <a:t>Weather forecast</a:t>
            </a:r>
            <a:endParaRPr/>
          </a:p>
          <a:p>
            <a:pPr marL="609585" indent="-457189"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Community detection on social networks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012A04-1638-4D3F-A873-B20FF6539DD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Preparation for Assignment and Project</a:t>
            </a:r>
            <a:endParaRPr dirty="0"/>
          </a:p>
        </p:txBody>
      </p:sp>
      <p:sp>
        <p:nvSpPr>
          <p:cNvPr id="317" name="Google Shape;317;p38"/>
          <p:cNvSpPr txBox="1"/>
          <p:nvPr/>
        </p:nvSpPr>
        <p:spPr>
          <a:xfrm>
            <a:off x="704302" y="1837247"/>
            <a:ext cx="10333200" cy="1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Create GitHub account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Star : </a:t>
            </a:r>
            <a:r>
              <a:rPr lang="en-US" sz="3200" dirty="0">
                <a:hlinkClick r:id="rId3"/>
              </a:rPr>
              <a:t>https://github.com/aiforsec/RIT-DSCI-633-FDS</a:t>
            </a:r>
            <a:endParaRPr lang="en-US" sz="3200" dirty="0"/>
          </a:p>
          <a:p>
            <a:r>
              <a:rPr lang="en-US" sz="3200" dirty="0"/>
              <a:t>4. Slack Channel for the course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14">
            <a:extLst>
              <a:ext uri="{FF2B5EF4-FFF2-40B4-BE49-F238E27FC236}">
                <a16:creationId xmlns:a16="http://schemas.microsoft.com/office/drawing/2014/main" id="{F510D98E-5D08-45D0-94BE-70EBCB426A1D}"/>
              </a:ext>
            </a:extLst>
          </p:cNvPr>
          <p:cNvSpPr txBox="1">
            <a:spLocks/>
          </p:cNvSpPr>
          <p:nvPr/>
        </p:nvSpPr>
        <p:spPr>
          <a:xfrm>
            <a:off x="172223" y="544927"/>
            <a:ext cx="6421082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Python Quiz – Class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2209B0-7969-C5A3-88EB-19EDA94CF442}"/>
              </a:ext>
            </a:extLst>
          </p:cNvPr>
          <p:cNvSpPr txBox="1"/>
          <p:nvPr/>
        </p:nvSpPr>
        <p:spPr>
          <a:xfrm>
            <a:off x="433137" y="1549485"/>
            <a:ext cx="891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Class Average: 68.67%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18802-AE4B-4E5E-B8B8-08DF0D1261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481" b="25854"/>
          <a:stretch/>
        </p:blipFill>
        <p:spPr>
          <a:xfrm>
            <a:off x="681788" y="2863460"/>
            <a:ext cx="6525128" cy="32316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43DD0B-D53C-D3E5-25BE-728E52DE2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058" y="228597"/>
            <a:ext cx="3571282" cy="6491446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33B06073-DB22-892C-04E9-821C1BD9F847}"/>
              </a:ext>
            </a:extLst>
          </p:cNvPr>
          <p:cNvSpPr/>
          <p:nvPr/>
        </p:nvSpPr>
        <p:spPr>
          <a:xfrm>
            <a:off x="8419058" y="2959768"/>
            <a:ext cx="3571282" cy="3760275"/>
          </a:xfrm>
          <a:prstGeom prst="frame">
            <a:avLst>
              <a:gd name="adj1" fmla="val 138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71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400" b="1" dirty="0"/>
              <a:t>TA Introduction</a:t>
            </a:r>
            <a:endParaRPr sz="4400" b="1" dirty="0"/>
          </a:p>
        </p:txBody>
      </p:sp>
      <p:sp>
        <p:nvSpPr>
          <p:cNvPr id="96" name="Google Shape;96;p14"/>
          <p:cNvSpPr txBox="1"/>
          <p:nvPr/>
        </p:nvSpPr>
        <p:spPr>
          <a:xfrm>
            <a:off x="591671" y="1749025"/>
            <a:ext cx="1066800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 err="1"/>
              <a:t>Addl</a:t>
            </a:r>
            <a:r>
              <a:rPr lang="en-US" dirty="0"/>
              <a:t> Tariq	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MS Data Science, 2</a:t>
            </a:r>
            <a:r>
              <a:rPr lang="en-US" baseline="30000" dirty="0"/>
              <a:t>nd</a:t>
            </a:r>
            <a:r>
              <a:rPr lang="en-US" dirty="0"/>
              <a:t> Year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TA Hours, email on class GitHub webpage</a:t>
            </a:r>
            <a:endParaRPr lang="en-US" sz="3200" dirty="0"/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Also available outside of office hours</a:t>
            </a:r>
          </a:p>
          <a:p>
            <a:pPr marL="1054083" lvl="1" indent="-342900">
              <a:buSzPts val="2400"/>
              <a:buFont typeface="Arial" panose="020B0604020202020204" pitchFamily="34" charset="0"/>
              <a:buChar char="•"/>
            </a:pPr>
            <a:r>
              <a:rPr lang="en-US" sz="1800" dirty="0"/>
              <a:t>Only by appointment – contact on slack or email</a:t>
            </a:r>
          </a:p>
        </p:txBody>
      </p:sp>
      <p:pic>
        <p:nvPicPr>
          <p:cNvPr id="1026" name="Picture 2" descr="Profile photo for at1816">
            <a:extLst>
              <a:ext uri="{FF2B5EF4-FFF2-40B4-BE49-F238E27FC236}">
                <a16:creationId xmlns:a16="http://schemas.microsoft.com/office/drawing/2014/main" id="{5D8BD50F-164D-050E-2C6C-64E057E91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386" y="1916164"/>
            <a:ext cx="3338286" cy="333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44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EF9D8-F9CF-4472-9C2F-EC46482A8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598" indent="0" algn="ctr">
              <a:buNone/>
            </a:pPr>
            <a:r>
              <a:rPr lang="en-US" b="1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88479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14">
            <a:extLst>
              <a:ext uri="{FF2B5EF4-FFF2-40B4-BE49-F238E27FC236}">
                <a16:creationId xmlns:a16="http://schemas.microsoft.com/office/drawing/2014/main" id="{F510D98E-5D08-45D0-94BE-70EBCB426A1D}"/>
              </a:ext>
            </a:extLst>
          </p:cNvPr>
          <p:cNvSpPr txBox="1">
            <a:spLocks/>
          </p:cNvSpPr>
          <p:nvPr/>
        </p:nvSpPr>
        <p:spPr>
          <a:xfrm>
            <a:off x="717173" y="696913"/>
            <a:ext cx="1097280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/>
              <a:t>Course Information</a:t>
            </a:r>
          </a:p>
        </p:txBody>
      </p:sp>
      <p:sp>
        <p:nvSpPr>
          <p:cNvPr id="5" name="Google Shape;96;p14">
            <a:extLst>
              <a:ext uri="{FF2B5EF4-FFF2-40B4-BE49-F238E27FC236}">
                <a16:creationId xmlns:a16="http://schemas.microsoft.com/office/drawing/2014/main" id="{9AF559A4-0F1F-4BB7-9370-E97582222A3B}"/>
              </a:ext>
            </a:extLst>
          </p:cNvPr>
          <p:cNvSpPr txBox="1"/>
          <p:nvPr/>
        </p:nvSpPr>
        <p:spPr>
          <a:xfrm>
            <a:off x="591671" y="1749025"/>
            <a:ext cx="1066800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GitHub link - </a:t>
            </a:r>
            <a:r>
              <a:rPr lang="en-US" dirty="0">
                <a:hlinkClick r:id="rId2"/>
              </a:rPr>
              <a:t>https://github.com/aiforsec/RIT-DSCI-633-FDS</a:t>
            </a:r>
            <a:endParaRPr lang="en-US" dirty="0"/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33608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834" y="2082467"/>
            <a:ext cx="23749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2901" y="2222167"/>
            <a:ext cx="19431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609600" y="696913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Data Mining is Everywhere</a:t>
            </a:r>
            <a:endParaRPr dirty="0"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2901" y="2165018"/>
            <a:ext cx="19939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69684" y="1476451"/>
            <a:ext cx="2235200" cy="16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69700" y="2219401"/>
            <a:ext cx="8636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684" y="4354200"/>
            <a:ext cx="3175000" cy="15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9151" y="4404984"/>
            <a:ext cx="2540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214751" y="3998584"/>
            <a:ext cx="2743200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9601" y="3854134"/>
            <a:ext cx="2986361" cy="49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52900" y="3854118"/>
            <a:ext cx="2817776" cy="49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02900" y="3854134"/>
            <a:ext cx="2179563" cy="49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569683" y="3173506"/>
            <a:ext cx="2698767" cy="510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44400" y="5935367"/>
            <a:ext cx="31496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895985" y="5895008"/>
            <a:ext cx="2986367" cy="4568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 txBox="1"/>
          <p:nvPr/>
        </p:nvSpPr>
        <p:spPr>
          <a:xfrm>
            <a:off x="9709300" y="5835634"/>
            <a:ext cx="20956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b="1" i="1" dirty="0"/>
              <a:t>Brain Activity</a:t>
            </a:r>
            <a:endParaRPr sz="2000" b="1" i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609600" y="696913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Behind the Trend (Why?)</a:t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504633" y="2098600"/>
            <a:ext cx="7731200" cy="4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buSzPts val="2400"/>
              <a:buChar char="●"/>
            </a:pPr>
            <a:r>
              <a:rPr lang="en" sz="3200" dirty="0"/>
              <a:t>Lots of data is being collected and warehoused </a:t>
            </a:r>
            <a:endParaRPr sz="3200" dirty="0"/>
          </a:p>
          <a:p>
            <a:pPr marL="1219170" lvl="1" indent="-457189">
              <a:buSzPts val="1800"/>
              <a:buChar char="○"/>
            </a:pPr>
            <a:r>
              <a:rPr lang="en" dirty="0"/>
              <a:t>Yahoo has Peta Bytes of web data</a:t>
            </a:r>
            <a:endParaRPr dirty="0"/>
          </a:p>
          <a:p>
            <a:pPr marL="1219170" lvl="1" indent="-457189">
              <a:buSzPts val="1800"/>
              <a:buChar char="○"/>
            </a:pPr>
            <a:r>
              <a:rPr lang="en" dirty="0"/>
              <a:t>Facebook has billions of </a:t>
            </a:r>
            <a:r>
              <a:rPr lang="en-US" dirty="0"/>
              <a:t>monthly</a:t>
            </a:r>
            <a:r>
              <a:rPr lang="en" dirty="0"/>
              <a:t> active users</a:t>
            </a:r>
            <a:endParaRPr dirty="0"/>
          </a:p>
          <a:p>
            <a:pPr marL="1219170" lvl="1" indent="-457189">
              <a:buSzPts val="1800"/>
              <a:buChar char="○"/>
            </a:pPr>
            <a:r>
              <a:rPr lang="en" dirty="0"/>
              <a:t>Amazon handles millions of visits/day</a:t>
            </a:r>
            <a:endParaRPr dirty="0"/>
          </a:p>
          <a:p>
            <a:pPr marL="1219170"/>
            <a:endParaRPr dirty="0"/>
          </a:p>
          <a:p>
            <a:pPr marL="609585" indent="-507987">
              <a:buSzPts val="2400"/>
              <a:buChar char="●"/>
            </a:pPr>
            <a:r>
              <a:rPr lang="en" sz="3200" dirty="0"/>
              <a:t>Compu</a:t>
            </a:r>
            <a:r>
              <a:rPr lang="en-US" sz="3200" dirty="0" err="1"/>
              <a:t>tation</a:t>
            </a:r>
            <a:r>
              <a:rPr lang="en" sz="3200" dirty="0"/>
              <a:t> ha</a:t>
            </a:r>
            <a:r>
              <a:rPr lang="en-US" sz="3200" dirty="0"/>
              <a:t>s</a:t>
            </a:r>
            <a:r>
              <a:rPr lang="en" sz="3200" dirty="0"/>
              <a:t> become cheaper and more powerful</a:t>
            </a:r>
            <a:endParaRPr sz="3200" dirty="0"/>
          </a:p>
          <a:p>
            <a:endParaRPr sz="3200" dirty="0"/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5834" y="2494680"/>
            <a:ext cx="3549767" cy="2256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Netflix | Brand Assets">
            <a:extLst>
              <a:ext uri="{FF2B5EF4-FFF2-40B4-BE49-F238E27FC236}">
                <a16:creationId xmlns:a16="http://schemas.microsoft.com/office/drawing/2014/main" id="{FF87F124-D16B-41BC-A2B4-4827E3FB4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588" y="3307099"/>
            <a:ext cx="1361352" cy="5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Great Opportunity</a:t>
            </a:r>
            <a:endParaRPr/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67" y="1859114"/>
            <a:ext cx="7087035" cy="448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4169" y="2549581"/>
            <a:ext cx="3466897" cy="231126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8731700" y="4907200"/>
            <a:ext cx="3208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/>
              <a:t>Optimizing the development of software </a:t>
            </a:r>
            <a:endParaRPr sz="12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/>
        </p:nvSpPr>
        <p:spPr>
          <a:xfrm>
            <a:off x="722933" y="1240600"/>
            <a:ext cx="5373200" cy="4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What is NOT Data Mining?</a:t>
            </a:r>
            <a:endParaRPr sz="3200" b="1"/>
          </a:p>
          <a:p>
            <a:endParaRPr sz="3200" b="1"/>
          </a:p>
          <a:p>
            <a:pPr marL="609585" indent="-457189">
              <a:buSzPts val="1800"/>
              <a:buChar char="●"/>
            </a:pPr>
            <a:r>
              <a:rPr lang="en"/>
              <a:t>Look up phone number in phone directory</a:t>
            </a:r>
            <a:endParaRPr/>
          </a:p>
          <a:p>
            <a:pPr marL="609585"/>
            <a:endParaRPr/>
          </a:p>
          <a:p>
            <a:pPr marL="609585"/>
            <a:endParaRPr/>
          </a:p>
          <a:p>
            <a:pPr marL="609585"/>
            <a:endParaRPr/>
          </a:p>
          <a:p>
            <a:pPr marL="609585" indent="-457189">
              <a:buSzPts val="1800"/>
              <a:buChar char="●"/>
            </a:pPr>
            <a:r>
              <a:rPr lang="en"/>
              <a:t>Query a Web search engine for information about “Amazon”</a:t>
            </a:r>
            <a:endParaRPr/>
          </a:p>
          <a:p>
            <a:endParaRPr sz="3200"/>
          </a:p>
        </p:txBody>
      </p:sp>
      <p:sp>
        <p:nvSpPr>
          <p:cNvPr id="137" name="Google Shape;137;p18"/>
          <p:cNvSpPr txBox="1"/>
          <p:nvPr/>
        </p:nvSpPr>
        <p:spPr>
          <a:xfrm>
            <a:off x="6428000" y="1240600"/>
            <a:ext cx="5256000" cy="5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What is Data Mining?</a:t>
            </a:r>
            <a:endParaRPr sz="3200" b="1"/>
          </a:p>
          <a:p>
            <a:pPr marL="609585"/>
            <a:endParaRPr sz="3200" b="1"/>
          </a:p>
          <a:p>
            <a:pPr marL="609585" indent="-457189">
              <a:buSzPts val="1800"/>
              <a:buChar char="●"/>
            </a:pPr>
            <a:r>
              <a:rPr lang="en"/>
              <a:t>Certain names are more prevalent in certain US locations (O’Brien, O’Rourke, O’Reilly… in Boston area)</a:t>
            </a:r>
            <a:endParaRPr/>
          </a:p>
          <a:p>
            <a:pPr marL="609585"/>
            <a:endParaRPr/>
          </a:p>
          <a:p>
            <a:pPr marL="609585" indent="-457189">
              <a:buSzPts val="1800"/>
              <a:buChar char="●"/>
            </a:pPr>
            <a:r>
              <a:rPr lang="en"/>
              <a:t>Predict whether user want information on Amazon rainforest or Amazon.com when searching for “Amazon”</a:t>
            </a:r>
            <a:endParaRPr/>
          </a:p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F852FE-CC39-4D20-8D92-4BC45C7D82C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Origin of Data Mining</a:t>
            </a: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600" y="2126747"/>
            <a:ext cx="79248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609600" y="2126733"/>
            <a:ext cx="3243200" cy="40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Especially for data:</a:t>
            </a:r>
            <a:endParaRPr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en"/>
              <a:t>Large-scale</a:t>
            </a:r>
            <a:endParaRPr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en"/>
              <a:t>High dimensional</a:t>
            </a:r>
            <a:endParaRPr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en"/>
              <a:t>Complex</a:t>
            </a:r>
            <a:endParaRPr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en"/>
              <a:t>Distributed</a:t>
            </a:r>
            <a:endParaRPr/>
          </a:p>
          <a:p>
            <a:endParaRPr sz="3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4" id="{BC559B7F-5DC3-E543-A3A8-5AA8B90A05FC}" vid="{D2BAAE57-954A-1441-87A4-7CD5FC7700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323</TotalTime>
  <Words>568</Words>
  <Application>Microsoft Macintosh PowerPoint</Application>
  <PresentationFormat>Widescreen</PresentationFormat>
  <Paragraphs>181</Paragraphs>
  <Slides>30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MS Gothic</vt:lpstr>
      <vt:lpstr>Arial</vt:lpstr>
      <vt:lpstr>Calibri</vt:lpstr>
      <vt:lpstr>Georgia</vt:lpstr>
      <vt:lpstr>System Font Regular</vt:lpstr>
      <vt:lpstr>Wingdings</vt:lpstr>
      <vt:lpstr>RIT</vt:lpstr>
      <vt:lpstr>PowerPoint Presentation</vt:lpstr>
      <vt:lpstr>Instructor Introduction</vt:lpstr>
      <vt:lpstr>TA Introduction</vt:lpstr>
      <vt:lpstr>PowerPoint Presentation</vt:lpstr>
      <vt:lpstr>Data Mining is Everywhere</vt:lpstr>
      <vt:lpstr>Behind the Trend (Why?)</vt:lpstr>
      <vt:lpstr>Great Opportunity</vt:lpstr>
      <vt:lpstr>PowerPoint Presentation</vt:lpstr>
      <vt:lpstr>Origin of Data Mining</vt:lpstr>
      <vt:lpstr>Tasks</vt:lpstr>
      <vt:lpstr>Predictive Modeling (supervised learning)</vt:lpstr>
      <vt:lpstr>Predictive Modeling</vt:lpstr>
      <vt:lpstr>Predictive Modeling: Classification</vt:lpstr>
      <vt:lpstr>Predictive Modeling: Classification</vt:lpstr>
      <vt:lpstr>Predictive Modeling: Regression</vt:lpstr>
      <vt:lpstr>Predictive Modeling: Regression</vt:lpstr>
      <vt:lpstr>Tasks</vt:lpstr>
      <vt:lpstr>Clustering (unsupervised learning)</vt:lpstr>
      <vt:lpstr>Clustering (unsupervised learning)</vt:lpstr>
      <vt:lpstr>Clustering (objectives)</vt:lpstr>
      <vt:lpstr>Clustering (applications)</vt:lpstr>
      <vt:lpstr>Clustering (applications)</vt:lpstr>
      <vt:lpstr>Tasks</vt:lpstr>
      <vt:lpstr>Association Rule Learning</vt:lpstr>
      <vt:lpstr>Tasks</vt:lpstr>
      <vt:lpstr>Anomaly Detection</vt:lpstr>
      <vt:lpstr>Tasks</vt:lpstr>
      <vt:lpstr>Preparation for Assignment and Project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ChangeThisNameLater</dc:creator>
  <cp:lastModifiedBy>Microsoft Office User</cp:lastModifiedBy>
  <cp:revision>50</cp:revision>
  <cp:lastPrinted>2018-04-25T02:50:23Z</cp:lastPrinted>
  <dcterms:created xsi:type="dcterms:W3CDTF">2021-08-24T04:52:52Z</dcterms:created>
  <dcterms:modified xsi:type="dcterms:W3CDTF">2022-08-25T03:36:42Z</dcterms:modified>
</cp:coreProperties>
</file>